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sldIdLst>
    <p:sldId id="256" r:id="rId2"/>
    <p:sldId id="257" r:id="rId3"/>
    <p:sldId id="259" r:id="rId4"/>
    <p:sldId id="258" r:id="rId5"/>
    <p:sldId id="261" r:id="rId6"/>
    <p:sldId id="267" r:id="rId7"/>
    <p:sldId id="262" r:id="rId8"/>
    <p:sldId id="263" r:id="rId9"/>
    <p:sldId id="264" r:id="rId10"/>
    <p:sldId id="265" r:id="rId11"/>
    <p:sldId id="266" r:id="rId12"/>
    <p:sldId id="268" r:id="rId13"/>
    <p:sldId id="270" r:id="rId14"/>
    <p:sldId id="269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8" d="100"/>
          <a:sy n="68" d="100"/>
        </p:scale>
        <p:origin x="61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16143-E03C-4CFD-AFDC-14E5BDEA754C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24445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47443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048256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71956323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271906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77875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331456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144051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93334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1416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127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58336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3666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15871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743561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087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532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001290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531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1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0E59FD0C-5451-4CA0-86AF-E70AE3279989}" type="datetimeFigureOut">
              <a:rPr lang="en-US" smtClean="0"/>
              <a:t>6/6/2018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146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  <p:sldLayoutId id="2147483870" r:id="rId18"/>
    <p:sldLayoutId id="2147483871" r:id="rId19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cielo.br/pdf/%0D/rbef/v26n4/a03v26n4.pdf" TargetMode="External"/><Relationship Id="rId2" Type="http://schemas.openxmlformats.org/officeDocument/2006/relationships/hyperlink" Target="https://www.youtube.com/watch?v=Xul9YKLLyT4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www.if.ufrj.br/~carlos/inic/gustavo/gustavo_jic.pdf" TargetMode="External"/><Relationship Id="rId4" Type="http://schemas.openxmlformats.org/officeDocument/2006/relationships/hyperlink" Target="http://www.if.ufrj.br/~carlos/futebol/textoCatalogoExpo.pdf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7FB7C21A-0CBF-4DE8-A81D-5CF76D894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5652BA11-31CF-491C-9ADC-39816A8ED5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3287" y="1008667"/>
            <a:ext cx="5066247" cy="1807591"/>
          </a:xfrm>
        </p:spPr>
        <p:txBody>
          <a:bodyPr>
            <a:normAutofit fontScale="90000"/>
          </a:bodyPr>
          <a:lstStyle/>
          <a:p>
            <a:r>
              <a:rPr lang="pt-BR" sz="6600" dirty="0">
                <a:solidFill>
                  <a:schemeClr val="bg1"/>
                </a:solidFill>
              </a:rPr>
              <a:t>“O gol que </a:t>
            </a:r>
            <a:r>
              <a:rPr lang="pt-BR" sz="6600" dirty="0" err="1">
                <a:solidFill>
                  <a:schemeClr val="bg1"/>
                </a:solidFill>
              </a:rPr>
              <a:t>pelé</a:t>
            </a:r>
            <a:r>
              <a:rPr lang="pt-BR" sz="6600" dirty="0">
                <a:solidFill>
                  <a:schemeClr val="bg1"/>
                </a:solidFill>
              </a:rPr>
              <a:t> não fez”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8EF773C-F190-40B4-AE83-FB84C8EF13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2045" y="3133260"/>
            <a:ext cx="3017489" cy="1383330"/>
          </a:xfrm>
        </p:spPr>
        <p:txBody>
          <a:bodyPr>
            <a:normAutofit/>
          </a:bodyPr>
          <a:lstStyle/>
          <a:p>
            <a:r>
              <a:rPr lang="pt-BR" dirty="0">
                <a:solidFill>
                  <a:schemeClr val="bg1">
                    <a:lumMod val="75000"/>
                  </a:schemeClr>
                </a:solidFill>
              </a:rPr>
              <a:t>Lucas </a:t>
            </a:r>
            <a:r>
              <a:rPr lang="pt-BR" dirty="0" err="1">
                <a:solidFill>
                  <a:schemeClr val="bg1">
                    <a:lumMod val="75000"/>
                  </a:schemeClr>
                </a:solidFill>
              </a:rPr>
              <a:t>Muchaluat</a:t>
            </a:r>
            <a:endParaRPr lang="pt-BR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pt-BR" dirty="0">
                <a:solidFill>
                  <a:schemeClr val="bg1">
                    <a:lumMod val="75000"/>
                  </a:schemeClr>
                </a:solidFill>
              </a:rPr>
              <a:t>Victor Habib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1073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BE420B-E26C-4E79-9E71-0F726B00E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784" y="1095175"/>
            <a:ext cx="6253740" cy="1596177"/>
          </a:xfrm>
        </p:spPr>
        <p:txBody>
          <a:bodyPr/>
          <a:lstStyle/>
          <a:p>
            <a:r>
              <a:rPr lang="pt-BR" dirty="0"/>
              <a:t>3ª implementação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CC6E48F9-C32E-4157-BCFE-AA40852568E3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406800" y="3619893"/>
            <a:ext cx="6213919" cy="2863393"/>
          </a:xfr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B321CB7-08F5-491F-AB57-3E6582636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5152" y="300578"/>
            <a:ext cx="4108084" cy="618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92266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621B2C0-ED9A-4387-B8D9-B4C3A89E1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677837" y="1197669"/>
            <a:ext cx="10364451" cy="1596177"/>
          </a:xfrm>
        </p:spPr>
        <p:txBody>
          <a:bodyPr/>
          <a:lstStyle/>
          <a:p>
            <a:r>
              <a:rPr lang="pt-BR" dirty="0"/>
              <a:t>Conclusão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E90546CD-2953-4A67-A995-00F3B4D3F9DD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519298" y="293905"/>
            <a:ext cx="4180125" cy="6270189"/>
          </a:xfr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EC28D70-B566-4F3C-8DBC-7FA54A36C9D8}"/>
              </a:ext>
            </a:extLst>
          </p:cNvPr>
          <p:cNvSpPr txBox="1"/>
          <p:nvPr/>
        </p:nvSpPr>
        <p:spPr>
          <a:xfrm>
            <a:off x="405354" y="2793845"/>
            <a:ext cx="49019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 partir da análise dos resultados foi possível perceber que, caso o Rei tivesse chutado com o pé esquerdo com a mesma intensidade, a bola teria uma trajetória oposta a real, aumentando as chances de gol. Além disso, caso o chute fosse realizado de maneira que a componente em z fosse nula, ou seja, um movimento reto, as chances de gol também cresceriam, tornando o goleiro o único capaz de impedir que aquele lance majestoso fosse eternizado. </a:t>
            </a:r>
          </a:p>
        </p:txBody>
      </p:sp>
    </p:spTree>
    <p:extLst>
      <p:ext uri="{BB962C8B-B14F-4D97-AF65-F5344CB8AC3E}">
        <p14:creationId xmlns:p14="http://schemas.microsoft.com/office/powerpoint/2010/main" val="34861317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9138EF-A6D1-4990-B4A1-E67ABA707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Futuras implementações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BFE8C06-B666-4D58-BCEB-AD2D1D5173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pt-BR" dirty="0"/>
              <a:t>Variar o coeficiente de arrasto de acordo com a velocidade</a:t>
            </a:r>
          </a:p>
          <a:p>
            <a:r>
              <a:rPr lang="pt-BR" dirty="0"/>
              <a:t>Considerar efeitos de rugosidade da bola </a:t>
            </a:r>
          </a:p>
        </p:txBody>
      </p:sp>
    </p:spTree>
    <p:extLst>
      <p:ext uri="{BB962C8B-B14F-4D97-AF65-F5344CB8AC3E}">
        <p14:creationId xmlns:p14="http://schemas.microsoft.com/office/powerpoint/2010/main" val="2533309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F5E45E-9098-4F92-9926-F94AC838EE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E4FF9F4-AE3A-45B8-8B57-35CD8D8F9F6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pt-BR" dirty="0">
                <a:hlinkClick r:id="rId2"/>
              </a:rPr>
              <a:t>https://www.youtube.com/watch?v=Xul9YKLLyT4</a:t>
            </a:r>
            <a:endParaRPr lang="pt-BR" dirty="0"/>
          </a:p>
          <a:p>
            <a:r>
              <a:rPr lang="pt-BR" dirty="0">
                <a:hlinkClick r:id="rId3"/>
              </a:rPr>
              <a:t>http://www.scielo.br/pdf/%0D/rbef/v26n4/a03v26n4.pdf</a:t>
            </a:r>
            <a:endParaRPr lang="pt-BR" dirty="0"/>
          </a:p>
          <a:p>
            <a:r>
              <a:rPr lang="pt-BR" dirty="0">
                <a:hlinkClick r:id="rId4"/>
              </a:rPr>
              <a:t>http://www.if.ufrj.br/~carlos/futebol/textoCatalogoExpo.pdf</a:t>
            </a:r>
            <a:endParaRPr lang="pt-BR" dirty="0"/>
          </a:p>
          <a:p>
            <a:r>
              <a:rPr lang="pt-BR">
                <a:hlinkClick r:id="rId5"/>
              </a:rPr>
              <a:t>http://www.if.ufrj.br/~carlos/inic/gustavo/gustavo_jic.pdf</a:t>
            </a:r>
            <a:endParaRPr lang="pt-BR"/>
          </a:p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40949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m relacionada">
            <a:extLst>
              <a:ext uri="{FF2B5EF4-FFF2-40B4-BE49-F238E27FC236}">
                <a16:creationId xmlns:a16="http://schemas.microsoft.com/office/drawing/2014/main" id="{173BD546-BF93-41B1-BDDE-8669EA4CC5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82"/>
            <a:ext cx="12192000" cy="68555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772D443C-B78E-4EC5-A3B0-06F7204C93AE}"/>
              </a:ext>
            </a:extLst>
          </p:cNvPr>
          <p:cNvSpPr txBox="1"/>
          <p:nvPr/>
        </p:nvSpPr>
        <p:spPr>
          <a:xfrm>
            <a:off x="744716" y="3219205"/>
            <a:ext cx="31234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9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102333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CCB5DA-6689-4034-8665-D595A241BD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lance...</a:t>
            </a:r>
          </a:p>
        </p:txBody>
      </p:sp>
      <p:pic>
        <p:nvPicPr>
          <p:cNvPr id="4" name="O gol que Pele nao fez">
            <a:hlinkClick r:id="" action="ppaction://media"/>
            <a:extLst>
              <a:ext uri="{FF2B5EF4-FFF2-40B4-BE49-F238E27FC236}">
                <a16:creationId xmlns:a16="http://schemas.microsoft.com/office/drawing/2014/main" id="{7C3876DA-F607-441D-8021-DD3B6AACB3E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52763" y="2366963"/>
            <a:ext cx="6086475" cy="3424237"/>
          </a:xfrm>
        </p:spPr>
      </p:pic>
    </p:spTree>
    <p:extLst>
      <p:ext uri="{BB962C8B-B14F-4D97-AF65-F5344CB8AC3E}">
        <p14:creationId xmlns:p14="http://schemas.microsoft.com/office/powerpoint/2010/main" val="1274301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D4E502-A9CA-43F6-938F-FDCA7A75A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Perguntas a serem respondidas pelo projeto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FEB41CB-FC0A-4B42-BA2A-DCA739DA50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lang="pt-BR" b="1" i="1" u="sng" dirty="0"/>
          </a:p>
          <a:p>
            <a:r>
              <a:rPr lang="pt-BR" b="1" i="1" u="sng" dirty="0"/>
              <a:t>Como a rotação em torno do eixo horizontal afeta o chute? </a:t>
            </a:r>
          </a:p>
          <a:p>
            <a:r>
              <a:rPr lang="pt-BR" b="1" i="1" u="sng" dirty="0"/>
              <a:t>Uma frequência de rotação diferente afetaria a trajetória de maneira que fosse gol?</a:t>
            </a:r>
          </a:p>
          <a:p>
            <a:endParaRPr lang="pt-BR" b="1" i="1" u="sng" dirty="0"/>
          </a:p>
          <a:p>
            <a:pPr marL="0" indent="0">
              <a:buNone/>
            </a:pPr>
            <a:endParaRPr lang="pt-BR" b="1" i="1" u="sng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67032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F6139B-8483-40D1-B1C6-614D02580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840918" y="595625"/>
            <a:ext cx="9692640" cy="1325562"/>
          </a:xfrm>
        </p:spPr>
        <p:txBody>
          <a:bodyPr>
            <a:normAutofit/>
          </a:bodyPr>
          <a:lstStyle/>
          <a:p>
            <a:r>
              <a:rPr lang="pt-BR" sz="4800" dirty="0"/>
              <a:t>Modelo Físico</a:t>
            </a:r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A30AF229-C332-4F86-B52C-9AEFEC61AF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4154" y="2956265"/>
            <a:ext cx="6602496" cy="3583109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2A2BE38E-2A95-4EBC-8188-F380DD9E04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7357" y="1300900"/>
            <a:ext cx="3820489" cy="5306652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9C72521E-9885-4C77-AC3A-696E5B0A6BB1}"/>
              </a:ext>
            </a:extLst>
          </p:cNvPr>
          <p:cNvSpPr txBox="1"/>
          <p:nvPr/>
        </p:nvSpPr>
        <p:spPr>
          <a:xfrm>
            <a:off x="2435839" y="2507530"/>
            <a:ext cx="313912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i="1" dirty="0"/>
              <a:t>Vista Lateral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25C6676-D821-4755-B395-03B644CA4B54}"/>
              </a:ext>
            </a:extLst>
          </p:cNvPr>
          <p:cNvSpPr txBox="1"/>
          <p:nvPr/>
        </p:nvSpPr>
        <p:spPr>
          <a:xfrm>
            <a:off x="8248139" y="796741"/>
            <a:ext cx="26589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i="1" dirty="0"/>
              <a:t>Vista Superior</a:t>
            </a:r>
          </a:p>
        </p:txBody>
      </p:sp>
    </p:spTree>
    <p:extLst>
      <p:ext uri="{BB962C8B-B14F-4D97-AF65-F5344CB8AC3E}">
        <p14:creationId xmlns:p14="http://schemas.microsoft.com/office/powerpoint/2010/main" val="3790177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A537AFDA-06AF-4C69-A9D6-61220FA2C10B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268662" y="3761290"/>
                <a:ext cx="3971828" cy="4351337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pt-BR" i="1" smtClean="0"/>
                      <m:t>𝑚</m:t>
                    </m:r>
                    <m:r>
                      <a:rPr lang="pt-BR" i="1" smtClean="0"/>
                      <m:t>×</m:t>
                    </m:r>
                    <m:f>
                      <m:fPr>
                        <m:ctrlPr>
                          <a:rPr lang="pt-BR" i="1"/>
                        </m:ctrlPr>
                      </m:fPr>
                      <m:num>
                        <m:r>
                          <a:rPr lang="pt-BR" i="1"/>
                          <m:t>𝑑</m:t>
                        </m:r>
                        <m:r>
                          <a:rPr lang="pt-BR" i="1"/>
                          <m:t>2</m:t>
                        </m:r>
                        <m:r>
                          <a:rPr lang="pt-BR" i="1"/>
                          <m:t>𝑥</m:t>
                        </m:r>
                      </m:num>
                      <m:den>
                        <m:r>
                          <a:rPr lang="pt-BR" i="1"/>
                          <m:t>𝑑𝑡</m:t>
                        </m:r>
                        <m:r>
                          <a:rPr lang="pt-BR" i="1"/>
                          <m:t>2</m:t>
                        </m:r>
                      </m:den>
                    </m:f>
                    <m:r>
                      <a:rPr lang="pt-BR" i="1"/>
                      <m:t>=−</m:t>
                    </m:r>
                    <m:r>
                      <a:rPr lang="pt-BR" i="1"/>
                      <m:t>𝐹𝑎</m:t>
                    </m:r>
                    <m:r>
                      <a:rPr lang="pt-BR" i="1"/>
                      <m:t>∗</m:t>
                    </m:r>
                    <m:r>
                      <a:rPr lang="pt-BR" i="1"/>
                      <m:t>𝑐𝑜𝑠</m:t>
                    </m:r>
                    <m:r>
                      <a:rPr lang="pt-BR" i="1"/>
                      <m:t>ß−</m:t>
                    </m:r>
                    <m:r>
                      <a:rPr lang="pt-BR" i="1"/>
                      <m:t>𝐹𝑚</m:t>
                    </m:r>
                    <m:r>
                      <a:rPr lang="pt-BR" i="1"/>
                      <m:t>∗</m:t>
                    </m:r>
                    <m:r>
                      <a:rPr lang="pt-BR" i="1"/>
                      <m:t>𝑠𝑒𝑛</m:t>
                    </m:r>
                    <m:r>
                      <a:rPr lang="pt-BR" i="1"/>
                      <m:t>ß</m:t>
                    </m:r>
                  </m:oMath>
                </a14:m>
                <a:endParaRPr lang="pt-BR" dirty="0"/>
              </a:p>
              <a:p>
                <a:pPr marL="0" indent="0" algn="ctr">
                  <a:buNone/>
                </a:pPr>
                <a:r>
                  <a:rPr lang="pt-BR" i="1" dirty="0"/>
                  <a:t>----------//----------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pt-BR" sz="2400" i="1"/>
                        </m:ctrlPr>
                      </m:fPr>
                      <m:num>
                        <m:r>
                          <a:rPr lang="pt-BR" sz="2400" i="1"/>
                          <m:t>𝑑𝑥</m:t>
                        </m:r>
                      </m:num>
                      <m:den>
                        <m:r>
                          <a:rPr lang="pt-BR" sz="2400" i="1"/>
                          <m:t>𝑑𝑡</m:t>
                        </m:r>
                      </m:den>
                    </m:f>
                    <m:r>
                      <a:rPr lang="pt-BR" sz="2400" i="1"/>
                      <m:t>=</m:t>
                    </m:r>
                    <m:r>
                      <a:rPr lang="pt-BR" sz="2400" i="1"/>
                      <m:t>𝑉𝑥</m:t>
                    </m:r>
                  </m:oMath>
                </a14:m>
                <a:endParaRPr lang="pt-BR" sz="2400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pt-BR" sz="2400" i="1"/>
                        </m:ctrlPr>
                      </m:fPr>
                      <m:num>
                        <m:r>
                          <a:rPr lang="pt-BR" sz="2400" i="1"/>
                          <m:t>𝑑𝑉𝑥</m:t>
                        </m:r>
                      </m:num>
                      <m:den>
                        <m:r>
                          <a:rPr lang="pt-BR" sz="2400" i="1"/>
                          <m:t>𝑑𝑡</m:t>
                        </m:r>
                        <m:r>
                          <a:rPr lang="pt-BR" sz="2400" i="1"/>
                          <m:t>2</m:t>
                        </m:r>
                      </m:den>
                    </m:f>
                    <m:r>
                      <a:rPr lang="pt-BR" sz="2400" i="1"/>
                      <m:t>=</m:t>
                    </m:r>
                    <m:f>
                      <m:fPr>
                        <m:ctrlPr>
                          <a:rPr lang="pt-BR" sz="2400" i="1"/>
                        </m:ctrlPr>
                      </m:fPr>
                      <m:num>
                        <m:r>
                          <a:rPr lang="pt-BR" sz="2400" i="1"/>
                          <m:t>−</m:t>
                        </m:r>
                        <m:r>
                          <a:rPr lang="pt-BR" sz="2400" i="1"/>
                          <m:t>𝐹𝑎</m:t>
                        </m:r>
                        <m:r>
                          <a:rPr lang="pt-BR" sz="2400" i="1"/>
                          <m:t>∗</m:t>
                        </m:r>
                        <m:r>
                          <a:rPr lang="pt-BR" sz="2400" i="1"/>
                          <m:t>𝑐𝑜𝑠</m:t>
                        </m:r>
                        <m:r>
                          <a:rPr lang="pt-BR" sz="2400" i="1"/>
                          <m:t>ß+</m:t>
                        </m:r>
                        <m:r>
                          <a:rPr lang="pt-BR" sz="2400" i="1"/>
                          <m:t>𝐹𝑚</m:t>
                        </m:r>
                        <m:r>
                          <a:rPr lang="pt-BR" sz="2400" i="1"/>
                          <m:t>∗</m:t>
                        </m:r>
                        <m:r>
                          <a:rPr lang="pt-BR" sz="2400" i="1"/>
                          <m:t>𝑠𝑒𝑛</m:t>
                        </m:r>
                        <m:r>
                          <a:rPr lang="pt-BR" sz="2400" i="1"/>
                          <m:t>ß−</m:t>
                        </m:r>
                        <m:r>
                          <a:rPr lang="pt-BR" sz="2400" i="1"/>
                          <m:t>𝑚</m:t>
                        </m:r>
                        <m:r>
                          <a:rPr lang="pt-BR" sz="2400" i="1"/>
                          <m:t>∗</m:t>
                        </m:r>
                        <m:r>
                          <a:rPr lang="pt-BR" sz="2400" i="1"/>
                          <m:t>𝑔</m:t>
                        </m:r>
                      </m:num>
                      <m:den>
                        <m:r>
                          <a:rPr lang="pt-BR" sz="2400" i="1"/>
                          <m:t>𝑚</m:t>
                        </m:r>
                      </m:den>
                    </m:f>
                  </m:oMath>
                </a14:m>
                <a:endParaRPr lang="pt-BR" sz="2400" dirty="0"/>
              </a:p>
              <a:p>
                <a:endParaRPr lang="pt-BR" dirty="0"/>
              </a:p>
            </p:txBody>
          </p:sp>
        </mc:Choice>
        <mc:Fallback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A537AFDA-06AF-4C69-A9D6-61220FA2C10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268662" y="3761290"/>
                <a:ext cx="3971828" cy="4351337"/>
              </a:xfrm>
              <a:blipFill>
                <a:blip r:embed="rId2"/>
                <a:stretch>
                  <a:fillRect l="-92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4" name="Espaço Reservado para Conteúdo 3">
                <a:extLst>
                  <a:ext uri="{FF2B5EF4-FFF2-40B4-BE49-F238E27FC236}">
                    <a16:creationId xmlns:a16="http://schemas.microsoft.com/office/drawing/2014/main" id="{81E89722-116D-499A-8C23-05A69F3F364D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>
              <a:xfrm>
                <a:off x="4558643" y="3761290"/>
                <a:ext cx="4411745" cy="4351337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pt-BR" i="1" smtClean="0"/>
                      <m:t>𝑚</m:t>
                    </m:r>
                    <m:r>
                      <a:rPr lang="pt-BR" i="1" smtClean="0"/>
                      <m:t>×</m:t>
                    </m:r>
                    <m:f>
                      <m:fPr>
                        <m:ctrlPr>
                          <a:rPr lang="pt-BR" i="1"/>
                        </m:ctrlPr>
                      </m:fPr>
                      <m:num>
                        <m:r>
                          <a:rPr lang="pt-BR" i="1"/>
                          <m:t>𝑑</m:t>
                        </m:r>
                        <m:r>
                          <a:rPr lang="pt-BR" i="1"/>
                          <m:t>2</m:t>
                        </m:r>
                        <m:r>
                          <a:rPr lang="pt-BR" i="1"/>
                          <m:t>𝑦</m:t>
                        </m:r>
                      </m:num>
                      <m:den>
                        <m:r>
                          <a:rPr lang="pt-BR" i="1"/>
                          <m:t>𝑑𝑡</m:t>
                        </m:r>
                        <m:r>
                          <a:rPr lang="pt-BR" i="1"/>
                          <m:t>2</m:t>
                        </m:r>
                      </m:den>
                    </m:f>
                    <m:r>
                      <a:rPr lang="pt-BR" i="1"/>
                      <m:t>=−</m:t>
                    </m:r>
                    <m:r>
                      <a:rPr lang="pt-BR" i="1"/>
                      <m:t>𝐹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pt-BR" i="1"/>
                      <m:t>∗</m:t>
                    </m:r>
                    <m:r>
                      <a:rPr lang="pt-BR" i="1"/>
                      <m:t>𝑠𝑒𝑛</m:t>
                    </m:r>
                    <m:r>
                      <a:rPr lang="pt-BR" i="1"/>
                      <m:t>ß−</m:t>
                    </m:r>
                    <m:r>
                      <a:rPr lang="pt-BR" i="1"/>
                      <m:t>𝐹𝑚</m:t>
                    </m:r>
                    <m:r>
                      <a:rPr lang="pt-BR" i="1"/>
                      <m:t>∗</m:t>
                    </m:r>
                    <m:r>
                      <a:rPr lang="pt-BR" i="1"/>
                      <m:t>𝑐𝑜𝑠</m:t>
                    </m:r>
                    <m:r>
                      <a:rPr lang="pt-BR" i="1"/>
                      <m:t>ß−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endParaRPr lang="pt-BR" b="0" dirty="0"/>
              </a:p>
              <a:p>
                <a:pPr marL="0" indent="0" algn="ctr">
                  <a:buNone/>
                </a:pPr>
                <a:r>
                  <a:rPr lang="pt-BR" dirty="0"/>
                  <a:t>----------//----------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pt-BR" sz="2400" i="1"/>
                        </m:ctrlPr>
                      </m:fPr>
                      <m:num>
                        <m:r>
                          <a:rPr lang="pt-BR" sz="2400" i="1"/>
                          <m:t>𝑑𝑦</m:t>
                        </m:r>
                      </m:num>
                      <m:den>
                        <m:r>
                          <a:rPr lang="pt-BR" sz="2400" i="1"/>
                          <m:t>𝑑𝑡</m:t>
                        </m:r>
                      </m:den>
                    </m:f>
                    <m:r>
                      <a:rPr lang="pt-BR" sz="2400" i="1"/>
                      <m:t>=</m:t>
                    </m:r>
                    <m:r>
                      <a:rPr lang="pt-BR" sz="2400" i="1"/>
                      <m:t>𝑉𝑦</m:t>
                    </m:r>
                  </m:oMath>
                </a14:m>
                <a:endParaRPr lang="pt-BR" sz="2400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pt-BR" sz="2400" i="1"/>
                        </m:ctrlPr>
                      </m:fPr>
                      <m:num>
                        <m:r>
                          <a:rPr lang="pt-BR" sz="2400" i="1"/>
                          <m:t>𝑑𝑉𝑦</m:t>
                        </m:r>
                      </m:num>
                      <m:den>
                        <m:r>
                          <a:rPr lang="pt-BR" sz="2400" i="1"/>
                          <m:t>𝑑𝑡</m:t>
                        </m:r>
                      </m:den>
                    </m:f>
                    <m:r>
                      <a:rPr lang="pt-BR" sz="2400" i="1"/>
                      <m:t>=</m:t>
                    </m:r>
                    <m:f>
                      <m:fPr>
                        <m:ctrlPr>
                          <a:rPr lang="pt-BR" sz="2400" i="1"/>
                        </m:ctrlPr>
                      </m:fPr>
                      <m:num>
                        <m:r>
                          <a:rPr lang="pt-BR" sz="2400" i="1"/>
                          <m:t>−</m:t>
                        </m:r>
                        <m:r>
                          <a:rPr lang="pt-BR" sz="2400" i="1"/>
                          <m:t>𝐹𝑎</m:t>
                        </m:r>
                        <m:r>
                          <a:rPr lang="pt-BR" sz="2400" i="1"/>
                          <m:t>∗</m:t>
                        </m:r>
                        <m:r>
                          <a:rPr lang="pt-BR" sz="2400" i="1"/>
                          <m:t>𝑠𝑒𝑛</m:t>
                        </m:r>
                        <m:r>
                          <a:rPr lang="pt-BR" sz="2400" i="1"/>
                          <m:t>ß+</m:t>
                        </m:r>
                        <m:r>
                          <a:rPr lang="pt-BR" sz="2400" i="1"/>
                          <m:t>𝐹𝑚</m:t>
                        </m:r>
                        <m:r>
                          <a:rPr lang="pt-BR" sz="2400" i="1"/>
                          <m:t>∗</m:t>
                        </m:r>
                        <m:r>
                          <a:rPr lang="pt-BR" sz="2400" i="1"/>
                          <m:t>𝑐𝑜𝑠</m:t>
                        </m:r>
                        <m:r>
                          <a:rPr lang="pt-BR" sz="2400" i="1"/>
                          <m:t>ß−</m:t>
                        </m:r>
                        <m:r>
                          <a:rPr lang="pt-BR" sz="2400" i="1"/>
                          <m:t>𝑚</m:t>
                        </m:r>
                        <m:r>
                          <a:rPr lang="pt-BR" sz="2400" i="1"/>
                          <m:t>∗</m:t>
                        </m:r>
                        <m:r>
                          <a:rPr lang="pt-BR" sz="2400" i="1"/>
                          <m:t>𝑔</m:t>
                        </m:r>
                      </m:num>
                      <m:den>
                        <m:r>
                          <a:rPr lang="pt-BR" sz="2400" i="1"/>
                          <m:t>𝑚</m:t>
                        </m:r>
                      </m:den>
                    </m:f>
                  </m:oMath>
                </a14:m>
                <a:endParaRPr lang="pt-BR" sz="2400" dirty="0"/>
              </a:p>
              <a:p>
                <a:endParaRPr lang="pt-BR" dirty="0"/>
              </a:p>
            </p:txBody>
          </p:sp>
        </mc:Choice>
        <mc:Fallback>
          <p:sp>
            <p:nvSpPr>
              <p:cNvPr id="4" name="Espaço Reservado para Conteúdo 3">
                <a:extLst>
                  <a:ext uri="{FF2B5EF4-FFF2-40B4-BE49-F238E27FC236}">
                    <a16:creationId xmlns:a16="http://schemas.microsoft.com/office/drawing/2014/main" id="{81E89722-116D-499A-8C23-05A69F3F36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xfrm>
                <a:off x="4558643" y="3761290"/>
                <a:ext cx="4411745" cy="4351337"/>
              </a:xfrm>
              <a:blipFill>
                <a:blip r:embed="rId3"/>
                <a:stretch>
                  <a:fillRect l="-967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Espaço Reservado para Conteúdo 3">
                <a:extLst>
                  <a:ext uri="{FF2B5EF4-FFF2-40B4-BE49-F238E27FC236}">
                    <a16:creationId xmlns:a16="http://schemas.microsoft.com/office/drawing/2014/main" id="{C15DE22A-572A-4ED0-A2A2-C8114AAE3F8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288542" y="3761291"/>
                <a:ext cx="3186262" cy="435133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120000"/>
                  </a:lnSpc>
                  <a:spcBef>
                    <a:spcPts val="10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8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6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120000"/>
                  </a:lnSpc>
                  <a:spcBef>
                    <a:spcPts val="500"/>
                  </a:spcBef>
                  <a:buClr>
                    <a:schemeClr val="tx1"/>
                  </a:buClr>
                  <a:buFont typeface="Arial" panose="020B0604020202020204" pitchFamily="34" charset="0"/>
                  <a:buChar char="•"/>
                  <a:defRPr sz="1400" kern="1200" cap="all" baseline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14:m>
                  <m:oMath xmlns:m="http://schemas.openxmlformats.org/officeDocument/2006/math">
                    <m:r>
                      <a:rPr lang="pt-BR" i="1"/>
                      <m:t>𝑚</m:t>
                    </m:r>
                    <m:r>
                      <a:rPr lang="pt-BR" i="1"/>
                      <m:t>×</m:t>
                    </m:r>
                    <m:f>
                      <m:fPr>
                        <m:ctrlPr>
                          <a:rPr lang="pt-BR" i="1"/>
                        </m:ctrlPr>
                      </m:fPr>
                      <m:num>
                        <m:r>
                          <a:rPr lang="pt-BR" i="1"/>
                          <m:t>𝑑</m:t>
                        </m:r>
                        <m:r>
                          <a:rPr lang="pt-BR" i="1"/>
                          <m:t>2</m:t>
                        </m:r>
                        <m:r>
                          <a:rPr lang="pt-BR" i="1"/>
                          <m:t>𝑧</m:t>
                        </m:r>
                      </m:num>
                      <m:den>
                        <m:r>
                          <a:rPr lang="pt-BR" i="1"/>
                          <m:t>𝑑𝑡</m:t>
                        </m:r>
                        <m:r>
                          <a:rPr lang="pt-BR" i="1"/>
                          <m:t>2</m:t>
                        </m:r>
                      </m:den>
                    </m:f>
                    <m:r>
                      <a:rPr lang="pt-BR" i="1"/>
                      <m:t>=−</m:t>
                    </m:r>
                    <m:r>
                      <a:rPr lang="pt-BR" i="1"/>
                      <m:t>𝐹𝑚𝑧</m:t>
                    </m:r>
                  </m:oMath>
                </a14:m>
                <a:endParaRPr lang="pt-BR" dirty="0"/>
              </a:p>
              <a:p>
                <a:pPr marL="0" indent="0" algn="ctr">
                  <a:buFont typeface="Arial" panose="020B0604020202020204" pitchFamily="34" charset="0"/>
                  <a:buNone/>
                </a:pPr>
                <a:r>
                  <a:rPr lang="pt-BR" dirty="0"/>
                  <a:t>----------//----------</a:t>
                </a: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pt-BR" sz="2400" i="1"/>
                        </m:ctrlPr>
                      </m:fPr>
                      <m:num>
                        <m:r>
                          <a:rPr lang="pt-BR" sz="2400" i="1"/>
                          <m:t>𝑑𝑧</m:t>
                        </m:r>
                      </m:num>
                      <m:den>
                        <m:r>
                          <a:rPr lang="pt-BR" sz="2400" i="1"/>
                          <m:t>𝑑𝑡</m:t>
                        </m:r>
                      </m:den>
                    </m:f>
                    <m:r>
                      <a:rPr lang="pt-BR" sz="2400" i="1"/>
                      <m:t>=</m:t>
                    </m:r>
                    <m:r>
                      <a:rPr lang="pt-BR" sz="2400" i="1"/>
                      <m:t>𝑉𝑧</m:t>
                    </m:r>
                  </m:oMath>
                </a14:m>
                <a:endParaRPr lang="pt-BR" sz="2400" dirty="0"/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pt-BR" sz="2400" i="1"/>
                        </m:ctrlPr>
                      </m:fPr>
                      <m:num>
                        <m:r>
                          <a:rPr lang="pt-BR" sz="2400" i="1"/>
                          <m:t>𝑑𝑉𝑧</m:t>
                        </m:r>
                      </m:num>
                      <m:den>
                        <m:r>
                          <a:rPr lang="pt-BR" sz="2400" i="1"/>
                          <m:t>𝑑𝑡</m:t>
                        </m:r>
                        <m:r>
                          <a:rPr lang="pt-BR" sz="2400" i="1"/>
                          <m:t>2</m:t>
                        </m:r>
                      </m:den>
                    </m:f>
                    <m:r>
                      <a:rPr lang="pt-BR" sz="2400" i="1"/>
                      <m:t>=</m:t>
                    </m:r>
                    <m:f>
                      <m:fPr>
                        <m:ctrlPr>
                          <a:rPr lang="pt-BR" sz="2400" i="1"/>
                        </m:ctrlPr>
                      </m:fPr>
                      <m:num>
                        <m:r>
                          <a:rPr lang="pt-BR" sz="2400" i="1"/>
                          <m:t>−</m:t>
                        </m:r>
                        <m:r>
                          <a:rPr lang="pt-BR" sz="2400" i="1"/>
                          <m:t>𝐹𝑚𝑧</m:t>
                        </m:r>
                      </m:num>
                      <m:den>
                        <m:r>
                          <a:rPr lang="pt-BR" sz="2400" i="1"/>
                          <m:t>𝑚</m:t>
                        </m:r>
                      </m:den>
                    </m:f>
                  </m:oMath>
                </a14:m>
                <a:endParaRPr lang="pt-BR" sz="2400" dirty="0"/>
              </a:p>
              <a:p>
                <a:endParaRPr lang="pt-BR" sz="2400" dirty="0"/>
              </a:p>
              <a:p>
                <a:endParaRPr lang="pt-BR" dirty="0"/>
              </a:p>
            </p:txBody>
          </p:sp>
        </mc:Choice>
        <mc:Fallback>
          <p:sp>
            <p:nvSpPr>
              <p:cNvPr id="7" name="Espaço Reservado para Conteúdo 3">
                <a:extLst>
                  <a:ext uri="{FF2B5EF4-FFF2-40B4-BE49-F238E27FC236}">
                    <a16:creationId xmlns:a16="http://schemas.microsoft.com/office/drawing/2014/main" id="{C15DE22A-572A-4ED0-A2A2-C8114AAE3F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288542" y="3761291"/>
                <a:ext cx="3186262" cy="4351337"/>
              </a:xfrm>
              <a:prstGeom prst="rect">
                <a:avLst/>
              </a:prstGeom>
              <a:blipFill>
                <a:blip r:embed="rId4"/>
                <a:stretch>
                  <a:fillRect l="-1341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Imagem 10">
            <a:extLst>
              <a:ext uri="{FF2B5EF4-FFF2-40B4-BE49-F238E27FC236}">
                <a16:creationId xmlns:a16="http://schemas.microsoft.com/office/drawing/2014/main" id="{BE1951D3-64B1-4838-B453-9301E0A335F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28755" y="411533"/>
            <a:ext cx="2616298" cy="2870374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8D09E773-93AC-4F96-9C85-A00D8F20150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947" y="411533"/>
            <a:ext cx="2597540" cy="2868995"/>
          </a:xfrm>
          <a:prstGeom prst="rect">
            <a:avLst/>
          </a:prstGeom>
        </p:spPr>
      </p:pic>
      <p:cxnSp>
        <p:nvCxnSpPr>
          <p:cNvPr id="15" name="Conector reto 14">
            <a:extLst>
              <a:ext uri="{FF2B5EF4-FFF2-40B4-BE49-F238E27FC236}">
                <a16:creationId xmlns:a16="http://schemas.microsoft.com/office/drawing/2014/main" id="{B401ADB1-30AD-427D-A179-CF33D722A828}"/>
              </a:ext>
            </a:extLst>
          </p:cNvPr>
          <p:cNvCxnSpPr/>
          <p:nvPr/>
        </p:nvCxnSpPr>
        <p:spPr>
          <a:xfrm>
            <a:off x="4421171" y="3761290"/>
            <a:ext cx="0" cy="27620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Conector reto 16">
            <a:extLst>
              <a:ext uri="{FF2B5EF4-FFF2-40B4-BE49-F238E27FC236}">
                <a16:creationId xmlns:a16="http://schemas.microsoft.com/office/drawing/2014/main" id="{CB0A69B7-CBDB-491C-A792-892432D4198C}"/>
              </a:ext>
            </a:extLst>
          </p:cNvPr>
          <p:cNvCxnSpPr/>
          <p:nvPr/>
        </p:nvCxnSpPr>
        <p:spPr>
          <a:xfrm>
            <a:off x="9049732" y="3761290"/>
            <a:ext cx="0" cy="279976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26" name="Picture 2" descr="Resultado de imagem para magnus force">
            <a:extLst>
              <a:ext uri="{FF2B5EF4-FFF2-40B4-BE49-F238E27FC236}">
                <a16:creationId xmlns:a16="http://schemas.microsoft.com/office/drawing/2014/main" id="{FDC96651-A8AA-4D4E-9930-A2B3A91F82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1141" y="858572"/>
            <a:ext cx="3510960" cy="19749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63418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97BB6B-86BC-4AD3-B0BF-E219D82E8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Considerações iniciais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8D9ED4-4B8D-42DD-ABFC-8DAEE3E9B5F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pt-BR" dirty="0"/>
              <a:t>O campo onde foi sediado o jogo foi o Jalisco (99,5m x 70,0m)</a:t>
            </a:r>
          </a:p>
          <a:p>
            <a:r>
              <a:rPr lang="pt-BR" dirty="0"/>
              <a:t>Desconsideramos qualquer efeito do vento</a:t>
            </a:r>
          </a:p>
          <a:p>
            <a:r>
              <a:rPr lang="pt-BR" dirty="0"/>
              <a:t>A velocidade inicial do chute forma um ângulo de 17,6° com o eixo horizontal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1051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340775-402D-49CB-A4B4-4DD428BAB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1596177"/>
          </a:xfrm>
        </p:spPr>
        <p:txBody>
          <a:bodyPr/>
          <a:lstStyle/>
          <a:p>
            <a:r>
              <a:rPr lang="pt-BR" dirty="0"/>
              <a:t>Validação</a:t>
            </a:r>
          </a:p>
        </p:txBody>
      </p:sp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8B405EB4-086C-4311-8E84-6254089D8C3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96828" y="1596177"/>
            <a:ext cx="10468337" cy="4814050"/>
          </a:xfrm>
        </p:spPr>
      </p:pic>
    </p:spTree>
    <p:extLst>
      <p:ext uri="{BB962C8B-B14F-4D97-AF65-F5344CB8AC3E}">
        <p14:creationId xmlns:p14="http://schemas.microsoft.com/office/powerpoint/2010/main" val="1154210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74CB40-5971-475D-875B-FBFDC0DF7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0"/>
            <a:ext cx="10364451" cy="1596177"/>
          </a:xfrm>
        </p:spPr>
        <p:txBody>
          <a:bodyPr/>
          <a:lstStyle/>
          <a:p>
            <a:r>
              <a:rPr lang="pt-BR" dirty="0"/>
              <a:t>1ª implementação</a:t>
            </a:r>
          </a:p>
        </p:txBody>
      </p:sp>
      <p:pic>
        <p:nvPicPr>
          <p:cNvPr id="12" name="Espaço Reservado para Conteúdo 11">
            <a:extLst>
              <a:ext uri="{FF2B5EF4-FFF2-40B4-BE49-F238E27FC236}">
                <a16:creationId xmlns:a16="http://schemas.microsoft.com/office/drawing/2014/main" id="{DBC8DDFC-24D8-4D27-8825-079C4CCEE11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60288" y="1596177"/>
            <a:ext cx="10426328" cy="4851757"/>
          </a:xfrm>
        </p:spPr>
      </p:pic>
    </p:spTree>
    <p:extLst>
      <p:ext uri="{BB962C8B-B14F-4D97-AF65-F5344CB8AC3E}">
        <p14:creationId xmlns:p14="http://schemas.microsoft.com/office/powerpoint/2010/main" val="30215690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484751-7067-453F-B89B-C39F839F2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3" y="0"/>
            <a:ext cx="10364451" cy="1596177"/>
          </a:xfrm>
        </p:spPr>
        <p:txBody>
          <a:bodyPr/>
          <a:lstStyle/>
          <a:p>
            <a:r>
              <a:rPr lang="pt-BR" dirty="0"/>
              <a:t>2ª implementação</a:t>
            </a:r>
          </a:p>
        </p:txBody>
      </p:sp>
      <p:pic>
        <p:nvPicPr>
          <p:cNvPr id="13" name="Espaço Reservado para Conteúdo 12">
            <a:extLst>
              <a:ext uri="{FF2B5EF4-FFF2-40B4-BE49-F238E27FC236}">
                <a16:creationId xmlns:a16="http://schemas.microsoft.com/office/drawing/2014/main" id="{16DEBF14-32A4-4AC1-A011-AEF3A3607DB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718944" y="1596177"/>
            <a:ext cx="10364451" cy="4785880"/>
          </a:xfrm>
        </p:spPr>
      </p:pic>
    </p:spTree>
    <p:extLst>
      <p:ext uri="{BB962C8B-B14F-4D97-AF65-F5344CB8AC3E}">
        <p14:creationId xmlns:p14="http://schemas.microsoft.com/office/powerpoint/2010/main" val="3646808392"/>
      </p:ext>
    </p:extLst>
  </p:cSld>
  <p:clrMapOvr>
    <a:masterClrMapping/>
  </p:clrMapOvr>
</p:sld>
</file>

<file path=ppt/theme/theme1.xml><?xml version="1.0" encoding="utf-8"?>
<a:theme xmlns:a="http://schemas.openxmlformats.org/drawingml/2006/main" name="Gotícula">
  <a:themeElements>
    <a:clrScheme name="Gotícula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Gotícul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otícul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Gotícula</Template>
  <TotalTime>876</TotalTime>
  <Words>334</Words>
  <Application>Microsoft Office PowerPoint</Application>
  <PresentationFormat>Widescreen</PresentationFormat>
  <Paragraphs>46</Paragraphs>
  <Slides>14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Cambria Math</vt:lpstr>
      <vt:lpstr>Times New Roman</vt:lpstr>
      <vt:lpstr>Tw Cen MT</vt:lpstr>
      <vt:lpstr>Gotícula</vt:lpstr>
      <vt:lpstr>“O gol que pelé não fez”</vt:lpstr>
      <vt:lpstr>O lance...</vt:lpstr>
      <vt:lpstr>Perguntas a serem respondidas pelo projeto</vt:lpstr>
      <vt:lpstr>Modelo Físico</vt:lpstr>
      <vt:lpstr>Apresentação do PowerPoint</vt:lpstr>
      <vt:lpstr>Considerações iniciais</vt:lpstr>
      <vt:lpstr>Validação</vt:lpstr>
      <vt:lpstr>1ª implementação</vt:lpstr>
      <vt:lpstr>2ª implementação</vt:lpstr>
      <vt:lpstr>3ª implementação</vt:lpstr>
      <vt:lpstr>Conclusão</vt:lpstr>
      <vt:lpstr>Futuras implementações</vt:lpstr>
      <vt:lpstr>REFERÊNCIAS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“O gol que Pelé não fez”</dc:title>
  <dc:creator>Victor Demetrio Morales Habib</dc:creator>
  <cp:lastModifiedBy>Victor Demetrio Morales Habib</cp:lastModifiedBy>
  <cp:revision>24</cp:revision>
  <dcterms:created xsi:type="dcterms:W3CDTF">2018-06-06T16:24:29Z</dcterms:created>
  <dcterms:modified xsi:type="dcterms:W3CDTF">2018-06-07T07:01:19Z</dcterms:modified>
</cp:coreProperties>
</file>

<file path=docProps/thumbnail.jpeg>
</file>